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4" r:id="rId2"/>
    <p:sldId id="617" r:id="rId3"/>
    <p:sldId id="801" r:id="rId4"/>
    <p:sldId id="856" r:id="rId5"/>
    <p:sldId id="380" r:id="rId6"/>
    <p:sldId id="854" r:id="rId7"/>
    <p:sldId id="855" r:id="rId8"/>
    <p:sldId id="858" r:id="rId9"/>
    <p:sldId id="857" r:id="rId10"/>
    <p:sldId id="859" r:id="rId11"/>
    <p:sldId id="866" r:id="rId12"/>
    <p:sldId id="867" r:id="rId13"/>
    <p:sldId id="842" r:id="rId14"/>
  </p:sldIdLst>
  <p:sldSz cx="9144000" cy="6858000" type="screen4x3"/>
  <p:notesSz cx="666273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5556">
          <p15:clr>
            <a:srgbClr val="A4A3A4"/>
          </p15:clr>
        </p15:guide>
        <p15:guide id="4" pos="26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vé Le Norcy" initials="HLN" lastIdx="1" clrIdx="0">
    <p:extLst>
      <p:ext uri="{19B8F6BF-5375-455C-9EA6-DF929625EA0E}">
        <p15:presenceInfo xmlns:p15="http://schemas.microsoft.com/office/powerpoint/2012/main" userId="S-1-5-21-2608930835-3989127599-3284746373-1254" providerId="AD"/>
      </p:ext>
    </p:extLst>
  </p:cmAuthor>
  <p:cmAuthor id="2" name="benoit.lefevre" initials="b" lastIdx="1" clrIdx="1">
    <p:extLst>
      <p:ext uri="{19B8F6BF-5375-455C-9EA6-DF929625EA0E}">
        <p15:presenceInfo xmlns:p15="http://schemas.microsoft.com/office/powerpoint/2012/main" userId="S-1-5-21-2608930835-3989127599-3284746373-23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A1"/>
    <a:srgbClr val="45B9B5"/>
    <a:srgbClr val="0070C0"/>
    <a:srgbClr val="F35255"/>
    <a:srgbClr val="BBC636"/>
    <a:srgbClr val="0B6AA5"/>
    <a:srgbClr val="EB8713"/>
    <a:srgbClr val="FFA4A1"/>
    <a:srgbClr val="0169B3"/>
    <a:srgbClr val="A16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55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4319"/>
        <p:guide orient="horz" pos="799"/>
        <p:guide pos="5556"/>
        <p:guide pos="2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84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t" anchorCtr="0" compatLnSpc="1">
            <a:prstTxWarp prst="textNoShape">
              <a:avLst/>
            </a:prstTxWarp>
          </a:bodyPr>
          <a:lstStyle>
            <a:lvl1pPr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t" anchorCtr="0" compatLnSpc="1">
            <a:prstTxWarp prst="textNoShape">
              <a:avLst/>
            </a:prstTxWarp>
          </a:bodyPr>
          <a:lstStyle>
            <a:lvl1pPr algn="r"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b" anchorCtr="0" compatLnSpc="1">
            <a:prstTxWarp prst="textNoShape">
              <a:avLst/>
            </a:prstTxWarp>
          </a:bodyPr>
          <a:lstStyle>
            <a:lvl1pPr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page 1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b" anchorCtr="0" compatLnSpc="1">
            <a:prstTxWarp prst="textNoShape">
              <a:avLst/>
            </a:prstTxWarp>
          </a:bodyPr>
          <a:lstStyle>
            <a:lvl1pPr algn="r"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216EFE-EAFF-4BFF-9BE2-780CAD556C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4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t" anchorCtr="0" compatLnSpc="1">
            <a:prstTxWarp prst="textNoShape">
              <a:avLst/>
            </a:prstTxWarp>
          </a:bodyPr>
          <a:lstStyle>
            <a:lvl1pPr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t" anchorCtr="0" compatLnSpc="1">
            <a:prstTxWarp prst="textNoShape">
              <a:avLst/>
            </a:prstTxWarp>
          </a:bodyPr>
          <a:lstStyle>
            <a:lvl1pPr algn="r"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847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b" anchorCtr="0" compatLnSpc="1">
            <a:prstTxWarp prst="textNoShape">
              <a:avLst/>
            </a:prstTxWarp>
          </a:bodyPr>
          <a:lstStyle>
            <a:lvl1pPr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page 1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b" anchorCtr="0" compatLnSpc="1">
            <a:prstTxWarp prst="textNoShape">
              <a:avLst/>
            </a:prstTxWarp>
          </a:bodyPr>
          <a:lstStyle>
            <a:lvl1pPr algn="r"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7C14CE-F975-4CAA-955D-43EE3981B6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991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MegalisBretagne(E)_Fd1100px.png"/>
          <p:cNvPicPr>
            <a:picLocks noChangeAspect="1"/>
          </p:cNvPicPr>
          <p:nvPr userDrawn="1"/>
        </p:nvPicPr>
        <p:blipFill>
          <a:blip r:embed="rId2" cstate="print"/>
          <a:srcRect t="9155" b="22363"/>
          <a:stretch>
            <a:fillRect/>
          </a:stretch>
        </p:blipFill>
        <p:spPr>
          <a:xfrm>
            <a:off x="0" y="0"/>
            <a:ext cx="9144000" cy="4104456"/>
          </a:xfrm>
          <a:prstGeom prst="rect">
            <a:avLst/>
          </a:prstGeom>
        </p:spPr>
      </p:pic>
      <p:cxnSp>
        <p:nvCxnSpPr>
          <p:cNvPr id="7" name="Connecteur droit 12"/>
          <p:cNvCxnSpPr>
            <a:cxnSpLocks noChangeShapeType="1"/>
          </p:cNvCxnSpPr>
          <p:nvPr userDrawn="1"/>
        </p:nvCxnSpPr>
        <p:spPr bwMode="auto">
          <a:xfrm>
            <a:off x="323850" y="6453188"/>
            <a:ext cx="8496300" cy="0"/>
          </a:xfrm>
          <a:prstGeom prst="line">
            <a:avLst/>
          </a:prstGeom>
          <a:noFill/>
          <a:ln w="19050" algn="ctr">
            <a:solidFill>
              <a:srgbClr val="0B6AA5"/>
            </a:solidFill>
            <a:prstDash val="sysDot"/>
            <a:round/>
            <a:headEnd/>
            <a:tailEnd/>
          </a:ln>
        </p:spPr>
      </p:cxnSp>
      <p:sp>
        <p:nvSpPr>
          <p:cNvPr id="215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657600"/>
            <a:ext cx="6400800" cy="1752600"/>
          </a:xfrm>
          <a:ln algn="ctr"/>
        </p:spPr>
        <p:txBody>
          <a:bodyPr anchor="ctr"/>
          <a:lstStyle>
            <a:lvl1pPr marL="0" indent="0">
              <a:spcBef>
                <a:spcPct val="0"/>
              </a:spcBef>
              <a:buFontTx/>
              <a:buNone/>
              <a:defRPr sz="2400" b="1">
                <a:solidFill>
                  <a:srgbClr val="006AB2"/>
                </a:solidFill>
                <a:latin typeface="Helvetica" pitchFamily="34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2152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30"/>
            <a:ext cx="7772400" cy="1470025"/>
          </a:xfrm>
          <a:noFill/>
        </p:spPr>
        <p:txBody>
          <a:bodyPr/>
          <a:lstStyle>
            <a:lvl1pPr>
              <a:defRPr sz="3200">
                <a:solidFill>
                  <a:srgbClr val="0B6AA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Image 8" descr="logo-megali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60032" y="188640"/>
            <a:ext cx="4142916" cy="1412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A4A1"/>
              </a:buClr>
              <a:defRPr/>
            </a:lvl1pPr>
            <a:lvl2pPr marL="1169988" indent="-446088">
              <a:defRPr/>
            </a:lvl2pPr>
            <a:lvl3pPr marL="1797050" indent="-360363">
              <a:buClr>
                <a:srgbClr val="BBC636"/>
              </a:buClr>
              <a:buSzPct val="120000"/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09C2-6929-437F-A735-F91D3B3FDC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&amp;L numériq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6408738"/>
            <a:ext cx="884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C602-F8FE-43F5-B622-7D195347C4B5}" type="datetimeFigureOut">
              <a:rPr lang="fr-FR"/>
              <a:pPr>
                <a:defRPr/>
              </a:pPr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A2BA-BC8B-4480-81A0-98D218736E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7444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egalisBretagne(E)_Fd1100px.png"/>
          <p:cNvPicPr>
            <a:picLocks noChangeAspect="1"/>
          </p:cNvPicPr>
          <p:nvPr/>
        </p:nvPicPr>
        <p:blipFill>
          <a:blip r:embed="rId5" cstate="print"/>
          <a:srcRect t="9155" b="60474"/>
          <a:stretch>
            <a:fillRect/>
          </a:stretch>
        </p:blipFill>
        <p:spPr>
          <a:xfrm flipH="1">
            <a:off x="2022615" y="0"/>
            <a:ext cx="7096934" cy="1412776"/>
          </a:xfrm>
          <a:prstGeom prst="rect">
            <a:avLst/>
          </a:prstGeom>
        </p:spPr>
      </p:pic>
      <p:pic>
        <p:nvPicPr>
          <p:cNvPr id="10" name="Image 9" descr="logo-megal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0516" y="116632"/>
            <a:ext cx="2623484" cy="894506"/>
          </a:xfrm>
          <a:prstGeom prst="rect">
            <a:avLst/>
          </a:prstGeom>
        </p:spPr>
      </p:pic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069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169B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2</a:t>
            </a:r>
          </a:p>
        </p:txBody>
      </p:sp>
      <p:sp>
        <p:nvSpPr>
          <p:cNvPr id="1029" name="Rectangle 4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79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5688" y="6462713"/>
            <a:ext cx="63357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rgbClr val="0B6AA5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cxnSp>
        <p:nvCxnSpPr>
          <p:cNvPr id="1032" name="Connecteur droit 16"/>
          <p:cNvCxnSpPr>
            <a:cxnSpLocks noChangeShapeType="1"/>
          </p:cNvCxnSpPr>
          <p:nvPr/>
        </p:nvCxnSpPr>
        <p:spPr bwMode="auto">
          <a:xfrm>
            <a:off x="323850" y="6453188"/>
            <a:ext cx="8496300" cy="0"/>
          </a:xfrm>
          <a:prstGeom prst="line">
            <a:avLst/>
          </a:prstGeom>
          <a:noFill/>
          <a:ln w="19050" algn="ctr">
            <a:solidFill>
              <a:srgbClr val="0B6AA5"/>
            </a:solidFill>
            <a:prstDash val="sysDot"/>
            <a:round/>
            <a:headEnd/>
            <a:tailEnd/>
          </a:ln>
        </p:spPr>
      </p:cxnSp>
      <p:sp>
        <p:nvSpPr>
          <p:cNvPr id="1028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263"/>
            <a:ext cx="6550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B6A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B6AA5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B6AA5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B6AA5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B6AA5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6AA5"/>
          </a:solidFill>
          <a:latin typeface="Helvetic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6AA5"/>
          </a:solidFill>
          <a:latin typeface="Helvetic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6AA5"/>
          </a:solidFill>
          <a:latin typeface="Helvetic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6AA5"/>
          </a:solidFill>
          <a:latin typeface="Helvetica" pitchFamily="34" charset="0"/>
          <a:cs typeface="Arial" charset="0"/>
        </a:defRPr>
      </a:lvl9pPr>
    </p:titleStyle>
    <p:bodyStyle>
      <a:lvl1pPr marL="361950" indent="-3619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A4A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341438" indent="-5334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A4A1"/>
        </a:buClr>
        <a:buFont typeface="Wingdings" pitchFamily="2" charset="2"/>
        <a:buChar char="o"/>
        <a:defRPr sz="1400">
          <a:solidFill>
            <a:schemeClr val="tx1"/>
          </a:solidFill>
          <a:latin typeface="+mn-lt"/>
          <a:cs typeface="+mn-cs"/>
        </a:defRPr>
      </a:lvl2pPr>
      <a:lvl3pPr marL="1978025" indent="-4572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BBC636"/>
        </a:buClr>
        <a:buFont typeface="Wingdings" panose="05000000000000000000" pitchFamily="2" charset="2"/>
        <a:buChar char="Ø"/>
        <a:defRPr sz="1200">
          <a:solidFill>
            <a:schemeClr val="tx1"/>
          </a:solidFill>
          <a:latin typeface="+mn-lt"/>
          <a:cs typeface="+mn-cs"/>
        </a:defRPr>
      </a:lvl3pPr>
      <a:lvl4pPr marL="2538413" indent="-3810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cs typeface="+mn-cs"/>
        </a:defRPr>
      </a:lvl4pPr>
      <a:lvl5pPr marL="3098800" indent="-3810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cs typeface="+mn-cs"/>
        </a:defRPr>
      </a:lvl5pPr>
      <a:lvl6pPr marL="35560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cs typeface="+mn-cs"/>
        </a:defRPr>
      </a:lvl6pPr>
      <a:lvl7pPr marL="40132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cs typeface="+mn-cs"/>
        </a:defRPr>
      </a:lvl7pPr>
      <a:lvl8pPr marL="44704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cs typeface="+mn-cs"/>
        </a:defRPr>
      </a:lvl8pPr>
      <a:lvl9pPr marL="49276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AE57923E-E59B-48A8-A37A-A5A10743726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85800" y="3907972"/>
            <a:ext cx="7772400" cy="1204865"/>
          </a:xfrm>
        </p:spPr>
        <p:txBody>
          <a:bodyPr/>
          <a:lstStyle/>
          <a:p>
            <a:pPr algn="ctr"/>
            <a:r>
              <a:rPr lang="fr-FR" dirty="0"/>
              <a:t>Réunion publique du 17 octobre 2023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7472DAC-F823-40B7-96FD-BD2DF4E0366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420888"/>
            <a:ext cx="7772400" cy="1784447"/>
          </a:xfrm>
        </p:spPr>
        <p:txBody>
          <a:bodyPr/>
          <a:lstStyle/>
          <a:p>
            <a:pPr algn="ctr"/>
            <a:r>
              <a:rPr lang="fr-FR" dirty="0"/>
              <a:t>Commercialisation de la fibre optique</a:t>
            </a:r>
            <a:br>
              <a:rPr lang="fr-FR" dirty="0"/>
            </a:br>
            <a:r>
              <a:rPr lang="fr-FR" dirty="0"/>
              <a:t>Coatréven</a:t>
            </a:r>
          </a:p>
        </p:txBody>
      </p:sp>
      <p:pic>
        <p:nvPicPr>
          <p:cNvPr id="7" name="Picture 4" descr="FESI logoRVB">
            <a:extLst>
              <a:ext uri="{FF2B5EF4-FFF2-40B4-BE49-F238E27FC236}">
                <a16:creationId xmlns:a16="http://schemas.microsoft.com/office/drawing/2014/main" id="{C11DDC6A-1D9C-4CD8-A9E8-3A02C7B0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7" y="5157192"/>
            <a:ext cx="21280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THD">
            <a:extLst>
              <a:ext uri="{FF2B5EF4-FFF2-40B4-BE49-F238E27FC236}">
                <a16:creationId xmlns:a16="http://schemas.microsoft.com/office/drawing/2014/main" id="{F9EE14A8-2434-43DB-8092-64B945D2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5633748"/>
            <a:ext cx="174656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F0C8624-6DC2-4304-90D1-3B37004621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24" y="5463192"/>
            <a:ext cx="646211" cy="646211"/>
          </a:xfrm>
          <a:prstGeom prst="rect">
            <a:avLst/>
          </a:prstGeom>
        </p:spPr>
      </p:pic>
      <p:pic>
        <p:nvPicPr>
          <p:cNvPr id="19" name="Picture 6" descr="RÃ©sultat de recherche d'images pour &quot;logo bretagne&quot;">
            <a:extLst>
              <a:ext uri="{FF2B5EF4-FFF2-40B4-BE49-F238E27FC236}">
                <a16:creationId xmlns:a16="http://schemas.microsoft.com/office/drawing/2014/main" id="{9AAFEB9A-4857-4D1E-8C47-5551816E7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t="11107" r="22660" b="12820"/>
          <a:stretch/>
        </p:blipFill>
        <p:spPr bwMode="auto">
          <a:xfrm>
            <a:off x="4545467" y="5492388"/>
            <a:ext cx="652869" cy="6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4D0D14-A4B6-4311-9377-C557AA15D5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24" y="5574503"/>
            <a:ext cx="1600309" cy="4230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1AE5A1-9EA0-48A4-8C29-F2D69EFC6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5492388"/>
            <a:ext cx="1833705" cy="55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3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98656-6537-4F7A-BD30-63A83474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situation actuelle à Coatréven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021ED-4070-4321-9E4F-3E4491AB19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259B74-3A54-495C-80B7-F82F92A7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A15937-FD16-4993-A2AE-A900B51EA1B7}"/>
              </a:ext>
            </a:extLst>
          </p:cNvPr>
          <p:cNvSpPr txBox="1"/>
          <p:nvPr/>
        </p:nvSpPr>
        <p:spPr>
          <a:xfrm>
            <a:off x="3851920" y="60910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mega.bzh</a:t>
            </a:r>
            <a:r>
              <a:rPr lang="fr-FR" sz="1400" b="1" dirty="0"/>
              <a:t>/fibre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E12061-D224-4417-8C7E-F20E06FE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7" y="1556792"/>
            <a:ext cx="6550025" cy="43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5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D46ED-FDB1-461A-868A-92B4FC17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EBC2C-CE05-44C4-A7AE-B4D7C7D7B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160 kilomètres de câbles déployés pour raccorder la zone à cheval sur Coatréven, Langoat, Camlez et une partie de Minihy-Tréguier (soit la distance entre Coatréven et Lorient)</a:t>
            </a:r>
          </a:p>
          <a:p>
            <a:endParaRPr lang="fr-FR" dirty="0"/>
          </a:p>
          <a:p>
            <a:r>
              <a:rPr lang="fr-FR" dirty="0"/>
              <a:t>Le linéaire moyen pour cette zone est de 92m par prise</a:t>
            </a:r>
          </a:p>
          <a:p>
            <a:endParaRPr lang="fr-FR" dirty="0"/>
          </a:p>
          <a:p>
            <a:r>
              <a:rPr lang="fr-FR" dirty="0"/>
              <a:t>2 314 poteaux vérifiés un par un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57375-A16A-444E-865F-339C9E660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6CE8E-E62D-4351-862B-5DA22667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47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1EC39-24E0-45F3-86F2-82862764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cas de problème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38FB72-7F32-474F-A5FD-D005E26C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fois votre quartier éligible, si jamais vous rencontrez un problème pour votre raccordement, votre interlocuteur principal est votre fournisseur d’accès à internet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En cas de non-réponse, vous pourrez vous tourner vers THD Bretagne </a:t>
            </a:r>
          </a:p>
          <a:p>
            <a:pPr marL="0" indent="0">
              <a:buNone/>
            </a:pPr>
            <a:r>
              <a:rPr lang="fr-FR" u="sng" dirty="0" err="1">
                <a:solidFill>
                  <a:srgbClr val="00A4A1"/>
                </a:solidFill>
                <a:ea typeface="+mn-lt"/>
              </a:rPr>
              <a:t>thd.bzh</a:t>
            </a:r>
            <a:r>
              <a:rPr lang="fr-FR" u="sng" dirty="0">
                <a:solidFill>
                  <a:srgbClr val="00A4A1"/>
                </a:solidFill>
                <a:ea typeface="+mn-lt"/>
              </a:rPr>
              <a:t>/contact</a:t>
            </a:r>
          </a:p>
          <a:p>
            <a:pPr marL="0" indent="0">
              <a:buNone/>
            </a:pPr>
            <a:endParaRPr lang="fr-FR" dirty="0">
              <a:ea typeface="+mn-lt"/>
            </a:endParaRPr>
          </a:p>
          <a:p>
            <a:r>
              <a:rPr lang="fr-FR" dirty="0">
                <a:ea typeface="+mn-lt"/>
                <a:cs typeface="Arial"/>
              </a:rPr>
              <a:t>En escalade, si la solution n'évolue pas positivement, </a:t>
            </a:r>
          </a:p>
          <a:p>
            <a:pPr marL="0" indent="0">
              <a:buNone/>
            </a:pPr>
            <a:r>
              <a:rPr lang="fr-FR" u="sng" dirty="0" err="1">
                <a:solidFill>
                  <a:srgbClr val="00A4A1"/>
                </a:solidFill>
                <a:ea typeface="+mn-lt"/>
                <a:cs typeface="+mn-lt"/>
              </a:rPr>
              <a:t>mega.bzh</a:t>
            </a:r>
            <a:r>
              <a:rPr lang="fr-FR" u="sng" dirty="0">
                <a:solidFill>
                  <a:srgbClr val="00A4A1"/>
                </a:solidFill>
                <a:ea typeface="+mn-lt"/>
                <a:cs typeface="+mn-lt"/>
              </a:rPr>
              <a:t>/aide</a:t>
            </a:r>
          </a:p>
          <a:p>
            <a:pPr marL="0" indent="0">
              <a:buNone/>
            </a:pPr>
            <a:endParaRPr lang="fr-FR" dirty="0">
              <a:ea typeface="+mn-lt"/>
              <a:cs typeface="+mn-lt"/>
            </a:endParaRPr>
          </a:p>
          <a:p>
            <a:pPr marL="0" indent="0">
              <a:buNone/>
            </a:pPr>
            <a:endParaRPr lang="fr-FR" dirty="0">
              <a:ea typeface="+mn-lt"/>
              <a:cs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748406-8BB9-42B8-A8A4-66D794BC0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AD047E-D905-44E6-9BB8-0FA9E7E2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6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81C56-515E-434D-9359-1048C9A1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 d’informations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34B8DE-9334-4A51-A546-BA4FD6D05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DC1D01-DDAC-4021-A5A6-00DB8584A4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73" y="1970003"/>
            <a:ext cx="3887946" cy="199581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06D573D-3AF7-4B6E-B47C-83329A23E17A}"/>
              </a:ext>
            </a:extLst>
          </p:cNvPr>
          <p:cNvSpPr txBox="1"/>
          <p:nvPr/>
        </p:nvSpPr>
        <p:spPr>
          <a:xfrm>
            <a:off x="4315691" y="1535504"/>
            <a:ext cx="482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www.bretagne.bzh/actions/grands-projets/fibre-pour-tous/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CE6670-0BD3-4B22-A6CC-23EECABC7727}"/>
              </a:ext>
            </a:extLst>
          </p:cNvPr>
          <p:cNvSpPr txBox="1"/>
          <p:nvPr/>
        </p:nvSpPr>
        <p:spPr>
          <a:xfrm>
            <a:off x="297006" y="1590873"/>
            <a:ext cx="29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www.megalis.bretagne.bzh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7AC532-C1DD-4A00-84A1-24344CD164D0}"/>
              </a:ext>
            </a:extLst>
          </p:cNvPr>
          <p:cNvSpPr txBox="1"/>
          <p:nvPr/>
        </p:nvSpPr>
        <p:spPr>
          <a:xfrm>
            <a:off x="3447752" y="6000755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www.thdbretagne.bzh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59F766-76A7-42D0-AF82-3369E5F23C85}"/>
              </a:ext>
            </a:extLst>
          </p:cNvPr>
          <p:cNvSpPr txBox="1"/>
          <p:nvPr/>
        </p:nvSpPr>
        <p:spPr>
          <a:xfrm>
            <a:off x="307981" y="3965815"/>
            <a:ext cx="165326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+mn-lt"/>
              </a:rPr>
              <a:t>Suivi des déploiements via la carte sur la page d’accueil du site de Mégalis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5E4F57-BA06-4D4E-96B0-63B40F096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06" y="2173889"/>
            <a:ext cx="3622314" cy="16546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AB8AAB-DDD6-4CFA-A570-50CBA8228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268903"/>
            <a:ext cx="3965911" cy="16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3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Bretagne Très Haut Débit (BTHD)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47800"/>
            <a:ext cx="7772400" cy="4648200"/>
          </a:xfrm>
        </p:spPr>
        <p:txBody>
          <a:bodyPr/>
          <a:lstStyle/>
          <a:p>
            <a:r>
              <a:rPr lang="fr-FR" dirty="0"/>
              <a:t>Initiative publique en complément de l’initiative </a:t>
            </a:r>
          </a:p>
          <a:p>
            <a:pPr marL="0" indent="0">
              <a:buNone/>
            </a:pPr>
            <a:r>
              <a:rPr lang="fr-FR" dirty="0"/>
              <a:t>privée</a:t>
            </a:r>
            <a:endParaRPr lang="fr-FR" sz="1050" dirty="0"/>
          </a:p>
          <a:p>
            <a:r>
              <a:rPr lang="fr-FR" dirty="0"/>
              <a:t>Initiative publique = 90% du territoire breton et </a:t>
            </a:r>
          </a:p>
          <a:p>
            <a:pPr marL="723900" lvl="1" indent="0">
              <a:buFont typeface="Wingdings" pitchFamily="2" charset="2"/>
              <a:buNone/>
            </a:pPr>
            <a:r>
              <a:rPr lang="fr-FR" sz="1600" dirty="0">
                <a:ea typeface="+mn-ea"/>
              </a:rPr>
              <a:t>60% de la population : 1,45 millions de locaux</a:t>
            </a:r>
          </a:p>
          <a:p>
            <a:pPr marL="723900" lvl="1" indent="0">
              <a:buNone/>
            </a:pPr>
            <a:endParaRPr lang="fr-FR" sz="900" b="1" dirty="0"/>
          </a:p>
          <a:p>
            <a:r>
              <a:rPr lang="fr-FR" dirty="0"/>
              <a:t>Garantir un aménagement équilibré du territoire </a:t>
            </a:r>
          </a:p>
          <a:p>
            <a:pPr lvl="1"/>
            <a:r>
              <a:rPr lang="fr-FR" dirty="0"/>
              <a:t>Un principe de déploiement équilibré entre zones rurales et villes moyennes</a:t>
            </a:r>
          </a:p>
          <a:p>
            <a:pPr lvl="1"/>
            <a:r>
              <a:rPr lang="fr-FR" dirty="0"/>
              <a:t>Une prise construite en zone urbaine </a:t>
            </a:r>
            <a:r>
              <a:rPr lang="fr-FR" dirty="0">
                <a:sym typeface="Wingdings" panose="05000000000000000000" pitchFamily="2" charset="2"/>
              </a:rPr>
              <a:t> Une prise construite en zone rurale</a:t>
            </a:r>
          </a:p>
          <a:p>
            <a:pPr marL="723900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/>
              <a:t>Maitrise publique </a:t>
            </a:r>
          </a:p>
          <a:p>
            <a:pPr lvl="1"/>
            <a:r>
              <a:rPr lang="fr-FR" dirty="0"/>
              <a:t>Rythme de déploiement</a:t>
            </a:r>
          </a:p>
          <a:p>
            <a:pPr lvl="1"/>
            <a:r>
              <a:rPr lang="fr-FR" dirty="0"/>
              <a:t>Propriété des réseaux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09C2-6929-437F-A735-F91D3B3FDC6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Picture 2" descr="Initiative publique">
            <a:extLst>
              <a:ext uri="{FF2B5EF4-FFF2-40B4-BE49-F238E27FC236}">
                <a16:creationId xmlns:a16="http://schemas.microsoft.com/office/drawing/2014/main" id="{308FD41D-5B71-466B-9A73-299903BD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399491"/>
            <a:ext cx="2833078" cy="20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B8EA4D-2497-4202-A31C-8AC7E6709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"/>
            <a:ext cx="70691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acteurs du projet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27" name="Espace réservé du contenu 26">
            <a:extLst>
              <a:ext uri="{FF2B5EF4-FFF2-40B4-BE49-F238E27FC236}">
                <a16:creationId xmlns:a16="http://schemas.microsoft.com/office/drawing/2014/main" id="{F2B27707-7DFD-427F-AAD9-7C9FE3B5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maitre d’ouvrage : Mégalis Bretagne</a:t>
            </a:r>
          </a:p>
          <a:p>
            <a:endParaRPr lang="fr-FR" dirty="0"/>
          </a:p>
          <a:p>
            <a:r>
              <a:rPr lang="fr-FR" dirty="0"/>
              <a:t>L’exploitant du réseau : THD Bretagne</a:t>
            </a:r>
          </a:p>
          <a:p>
            <a:endParaRPr lang="fr-FR" dirty="0"/>
          </a:p>
          <a:p>
            <a:r>
              <a:rPr lang="fr-FR" dirty="0"/>
              <a:t>Définition de la programmation : Lannion Trégor Communauté, Département des Côtes d’Armor, Région Bretagne</a:t>
            </a:r>
          </a:p>
          <a:p>
            <a:endParaRPr lang="fr-FR" dirty="0"/>
          </a:p>
          <a:p>
            <a:r>
              <a:rPr lang="fr-FR" dirty="0"/>
              <a:t>Fournisseurs d’accès à internet</a:t>
            </a:r>
          </a:p>
        </p:txBody>
      </p:sp>
    </p:spTree>
    <p:extLst>
      <p:ext uri="{BB962C8B-B14F-4D97-AF65-F5344CB8AC3E}">
        <p14:creationId xmlns:p14="http://schemas.microsoft.com/office/powerpoint/2010/main" val="343815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367CE-B0C3-46F7-8311-5EF27A16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financeurs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1E46B9-4C71-4DEF-B0A7-FFE218EA79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455F5A-4179-4872-9922-E9CE3705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A3E9D6-0590-4944-A265-F69B8D16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52" y="2737661"/>
            <a:ext cx="1208566" cy="12192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A0B50A-9F17-44EC-A3A7-B5EC4B768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7" y="4125732"/>
            <a:ext cx="2581007" cy="18586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B1E54E3-E25D-4193-AB87-84B90A93A4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5" y="2881940"/>
            <a:ext cx="3519063" cy="10284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7507E2-48FB-4FCE-8DA6-A1CFBF2CBD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5152"/>
            <a:ext cx="3771489" cy="146669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46E028A-4FD9-4139-A8A1-C01A75E35BED}"/>
              </a:ext>
            </a:extLst>
          </p:cNvPr>
          <p:cNvSpPr txBox="1"/>
          <p:nvPr/>
        </p:nvSpPr>
        <p:spPr>
          <a:xfrm>
            <a:off x="3960812" y="5811532"/>
            <a:ext cx="515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Coût moyen d’une prise : 1 145€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CA1D74-9F60-4EAB-B848-6BC4F4D94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5" y="1680840"/>
            <a:ext cx="2632814" cy="6959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933698-939A-403D-AC88-539AB6A7CF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28" y="1636158"/>
            <a:ext cx="2967320" cy="8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1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638" y="520700"/>
            <a:ext cx="90487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fr-FR" altLang="fr-FR" sz="20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000" b="1" dirty="0"/>
          </a:p>
          <a:p>
            <a:pPr eaLnBrk="1" hangingPunct="1">
              <a:defRPr/>
            </a:pPr>
            <a:endParaRPr lang="fr-FR" altLang="fr-FR" sz="2000" b="1" dirty="0"/>
          </a:p>
          <a:p>
            <a:pPr eaLnBrk="1" hangingPunct="1">
              <a:defRPr/>
            </a:pPr>
            <a:br>
              <a:rPr lang="fr-FR" altLang="fr-FR" dirty="0"/>
            </a:br>
            <a:endParaRPr lang="fr-FR" altLang="fr-FR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1560" y="336042"/>
            <a:ext cx="4752528" cy="36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defPPr>
              <a:defRPr lang="fr-FR"/>
            </a:defPPr>
            <a:lvl1pPr eaLnBrk="1" hangingPunct="1">
              <a:defRPr sz="2400" b="1">
                <a:solidFill>
                  <a:srgbClr val="585858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fr-FR" sz="1800" dirty="0">
                <a:solidFill>
                  <a:srgbClr val="0B6AA5"/>
                </a:solidFill>
                <a:latin typeface="+mj-lt"/>
                <a:ea typeface="+mj-ea"/>
                <a:cs typeface="+mj-cs"/>
              </a:rPr>
              <a:t>Vocabulaire</a:t>
            </a:r>
          </a:p>
        </p:txBody>
      </p:sp>
      <p:pic>
        <p:nvPicPr>
          <p:cNvPr id="8197" name="Picture 9" descr="C:\Users\jubecquet\Desktop\SMO\SMO 4 pages 03-2014\Links\SMO sche╠üma fib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" y="1250615"/>
            <a:ext cx="9077325" cy="45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2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de mutualisation (PM)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715974"/>
            <a:ext cx="4183465" cy="538002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79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A0DD8-140B-47D6-99D3-0EB50FC7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de Branchement Optique (PBO)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69D3D2-3FE4-4A02-892D-2C349F527D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582FD3-108B-4DA7-BF65-BAB45C45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8469986-51F7-4E5A-B4BC-EB35EA60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05037"/>
            <a:ext cx="4762500" cy="3133725"/>
          </a:xfrm>
        </p:spPr>
      </p:pic>
    </p:spTree>
    <p:extLst>
      <p:ext uri="{BB962C8B-B14F-4D97-AF65-F5344CB8AC3E}">
        <p14:creationId xmlns:p14="http://schemas.microsoft.com/office/powerpoint/2010/main" val="145503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D954A-981E-4E8F-8949-40F790A5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de Terminale Optique (PTO)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5A63D6-18C7-4C4A-AD32-74DBCA3B7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2A7F6-045C-4F59-A144-06F2AD42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0BC40974-39F4-4D21-BD7C-D6F599B2D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447800"/>
            <a:ext cx="3486150" cy="4648200"/>
          </a:xfrm>
        </p:spPr>
      </p:pic>
    </p:spTree>
    <p:extLst>
      <p:ext uri="{BB962C8B-B14F-4D97-AF65-F5344CB8AC3E}">
        <p14:creationId xmlns:p14="http://schemas.microsoft.com/office/powerpoint/2010/main" val="26833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C9830-C58C-45DD-84BD-B11BC035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fibre à Coatréven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E67401-203E-44EA-8505-0B71B1D3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04900"/>
            <a:ext cx="7772400" cy="464820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Plus de 300 foyers et entreprises raccordables depuis le 14 octobre</a:t>
            </a:r>
          </a:p>
          <a:p>
            <a:endParaRPr lang="fr-FR" dirty="0"/>
          </a:p>
          <a:p>
            <a:r>
              <a:rPr lang="fr-FR" dirty="0"/>
              <a:t>L’ensemble de la commune est raccordable à la fibre optique</a:t>
            </a:r>
          </a:p>
          <a:p>
            <a:endParaRPr lang="fr-FR" dirty="0"/>
          </a:p>
          <a:p>
            <a:r>
              <a:rPr lang="fr-FR" dirty="0"/>
              <a:t>Plus de 375 000€ d’investissement, dont plus de 100 000€ pris en charge par Lannion Trégor Communauté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BECDFC-A5E2-4A00-AB94-E0C01C3762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C84612-2A01-4FE5-A0CA-7B0FE097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29868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-Mégalis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Helvetica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Langoat</Template>
  <TotalTime>17</TotalTime>
  <Words>373</Words>
  <Application>Microsoft Office PowerPoint</Application>
  <PresentationFormat>Affichage à l'écran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Trebuchet MS</vt:lpstr>
      <vt:lpstr>Wingdings</vt:lpstr>
      <vt:lpstr>ヒラギノ角ゴ Pro W3</vt:lpstr>
      <vt:lpstr>Modèle-Mégalis</vt:lpstr>
      <vt:lpstr>Commercialisation de la fibre optique Coatréven</vt:lpstr>
      <vt:lpstr>Le projet Bretagne Très Haut Débit (BTHD)</vt:lpstr>
      <vt:lpstr>Les acteurs du projet</vt:lpstr>
      <vt:lpstr>Les financeurs</vt:lpstr>
      <vt:lpstr>Présentation PowerPoint</vt:lpstr>
      <vt:lpstr>Point de mutualisation (PM)</vt:lpstr>
      <vt:lpstr>Point de Branchement Optique (PBO)</vt:lpstr>
      <vt:lpstr>Prise de Terminale Optique (PTO)</vt:lpstr>
      <vt:lpstr>La fibre à Coatréven</vt:lpstr>
      <vt:lpstr>La situation actuelle à Coatréven</vt:lpstr>
      <vt:lpstr>Quelques chiffres</vt:lpstr>
      <vt:lpstr>En cas de problème</vt:lpstr>
      <vt:lpstr>Plus d’informations</vt:lpstr>
    </vt:vector>
  </TitlesOfParts>
  <Company>E-MEGALIS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Commercialisation de la fibre optique Coatréven</dc:title>
  <dc:creator>Quentin Pichard</dc:creator>
  <cp:lastModifiedBy>Quentin Pichard</cp:lastModifiedBy>
  <cp:revision>3</cp:revision>
  <dcterms:created xsi:type="dcterms:W3CDTF">2023-10-17T07:33:52Z</dcterms:created>
  <dcterms:modified xsi:type="dcterms:W3CDTF">2023-10-17T07:51:28Z</dcterms:modified>
</cp:coreProperties>
</file>